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359" r:id="rId2"/>
    <p:sldId id="362" r:id="rId3"/>
    <p:sldId id="371" r:id="rId4"/>
    <p:sldId id="372" r:id="rId5"/>
    <p:sldId id="373" r:id="rId6"/>
    <p:sldId id="360" r:id="rId7"/>
    <p:sldId id="361" r:id="rId8"/>
    <p:sldId id="369" r:id="rId9"/>
    <p:sldId id="379" r:id="rId10"/>
    <p:sldId id="363" r:id="rId11"/>
    <p:sldId id="364" r:id="rId12"/>
    <p:sldId id="365" r:id="rId13"/>
    <p:sldId id="374" r:id="rId14"/>
    <p:sldId id="375" r:id="rId15"/>
    <p:sldId id="357" r:id="rId16"/>
    <p:sldId id="366" r:id="rId17"/>
    <p:sldId id="376" r:id="rId18"/>
    <p:sldId id="377" r:id="rId19"/>
    <p:sldId id="367" r:id="rId20"/>
    <p:sldId id="378" r:id="rId21"/>
    <p:sldId id="3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31"/>
  </p:normalViewPr>
  <p:slideViewPr>
    <p:cSldViewPr snapToGrid="0" snapToObjects="1">
      <p:cViewPr>
        <p:scale>
          <a:sx n="80" d="100"/>
          <a:sy n="80" d="100"/>
        </p:scale>
        <p:origin x="233"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4DAC0-876C-426A-8E15-4B792701765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732B751E-96A4-4382-9937-7763D7BD5FEF}">
      <dgm:prSet/>
      <dgm:spPr/>
      <dgm:t>
        <a:bodyPr/>
        <a:lstStyle/>
        <a:p>
          <a:r>
            <a:rPr lang="en-US"/>
            <a:t>Be with and like God</a:t>
          </a:r>
        </a:p>
      </dgm:t>
    </dgm:pt>
    <dgm:pt modelId="{C2A38D72-6F39-4FB0-AACD-12AC23371047}" type="parTrans" cxnId="{84BE54BB-81BC-400D-B785-348AB8F6A106}">
      <dgm:prSet/>
      <dgm:spPr/>
      <dgm:t>
        <a:bodyPr/>
        <a:lstStyle/>
        <a:p>
          <a:endParaRPr lang="en-US"/>
        </a:p>
      </dgm:t>
    </dgm:pt>
    <dgm:pt modelId="{C79DE0E5-116F-48A6-81D7-66DCF0EF84FB}" type="sibTrans" cxnId="{84BE54BB-81BC-400D-B785-348AB8F6A106}">
      <dgm:prSet/>
      <dgm:spPr/>
      <dgm:t>
        <a:bodyPr/>
        <a:lstStyle/>
        <a:p>
          <a:endParaRPr lang="en-US"/>
        </a:p>
      </dgm:t>
    </dgm:pt>
    <dgm:pt modelId="{AD9867C9-A1F3-4443-9301-B9643D3B8D85}">
      <dgm:prSet/>
      <dgm:spPr/>
      <dgm:t>
        <a:bodyPr/>
        <a:lstStyle/>
        <a:p>
          <a:r>
            <a:rPr lang="en-US" dirty="0"/>
            <a:t>Connect  Go</a:t>
          </a:r>
        </a:p>
        <a:p>
          <a:r>
            <a:rPr lang="en-US" dirty="0"/>
            <a:t>Joy</a:t>
          </a:r>
        </a:p>
      </dgm:t>
    </dgm:pt>
    <dgm:pt modelId="{EDA9AC81-F5FB-43E2-9AB0-743BBC171145}" type="parTrans" cxnId="{34F09191-561F-4316-B036-E168BE70E75E}">
      <dgm:prSet/>
      <dgm:spPr/>
      <dgm:t>
        <a:bodyPr/>
        <a:lstStyle/>
        <a:p>
          <a:endParaRPr lang="en-US"/>
        </a:p>
      </dgm:t>
    </dgm:pt>
    <dgm:pt modelId="{4E314843-E04B-4901-895E-439A2E2D3D2B}" type="sibTrans" cxnId="{34F09191-561F-4316-B036-E168BE70E75E}">
      <dgm:prSet/>
      <dgm:spPr/>
      <dgm:t>
        <a:bodyPr/>
        <a:lstStyle/>
        <a:p>
          <a:endParaRPr lang="en-US"/>
        </a:p>
      </dgm:t>
    </dgm:pt>
    <dgm:pt modelId="{C3E127E9-A3B4-4A4A-8A48-9B1417497FF6}" type="pres">
      <dgm:prSet presAssocID="{BA94DAC0-876C-426A-8E15-4B7927017656}" presName="vert0" presStyleCnt="0">
        <dgm:presLayoutVars>
          <dgm:dir/>
          <dgm:animOne val="branch"/>
          <dgm:animLvl val="lvl"/>
        </dgm:presLayoutVars>
      </dgm:prSet>
      <dgm:spPr/>
    </dgm:pt>
    <dgm:pt modelId="{33FBCD19-E5CF-4854-A105-762ABD1E7A44}" type="pres">
      <dgm:prSet presAssocID="{732B751E-96A4-4382-9937-7763D7BD5FEF}" presName="thickLine" presStyleLbl="alignNode1" presStyleIdx="0" presStyleCnt="2"/>
      <dgm:spPr/>
    </dgm:pt>
    <dgm:pt modelId="{194515B6-BF37-4C3E-A0FA-2AA8BF982510}" type="pres">
      <dgm:prSet presAssocID="{732B751E-96A4-4382-9937-7763D7BD5FEF}" presName="horz1" presStyleCnt="0"/>
      <dgm:spPr/>
    </dgm:pt>
    <dgm:pt modelId="{DD2DECD1-6BEE-45A8-A8A7-5D23BE09AFFD}" type="pres">
      <dgm:prSet presAssocID="{732B751E-96A4-4382-9937-7763D7BD5FEF}" presName="tx1" presStyleLbl="revTx" presStyleIdx="0" presStyleCnt="2"/>
      <dgm:spPr/>
    </dgm:pt>
    <dgm:pt modelId="{DF79DF57-0567-4D8A-AD21-3713CA36FD16}" type="pres">
      <dgm:prSet presAssocID="{732B751E-96A4-4382-9937-7763D7BD5FEF}" presName="vert1" presStyleCnt="0"/>
      <dgm:spPr/>
    </dgm:pt>
    <dgm:pt modelId="{4ACFC240-34F9-46D6-BA4E-A1CBC3C5AA83}" type="pres">
      <dgm:prSet presAssocID="{AD9867C9-A1F3-4443-9301-B9643D3B8D85}" presName="thickLine" presStyleLbl="alignNode1" presStyleIdx="1" presStyleCnt="2"/>
      <dgm:spPr/>
    </dgm:pt>
    <dgm:pt modelId="{9BB6DBC4-5DA1-45AA-8368-8BC0FBCD5C2F}" type="pres">
      <dgm:prSet presAssocID="{AD9867C9-A1F3-4443-9301-B9643D3B8D85}" presName="horz1" presStyleCnt="0"/>
      <dgm:spPr/>
    </dgm:pt>
    <dgm:pt modelId="{83FAB7B4-3D81-4F13-8E0D-B393A819F6CF}" type="pres">
      <dgm:prSet presAssocID="{AD9867C9-A1F3-4443-9301-B9643D3B8D85}" presName="tx1" presStyleLbl="revTx" presStyleIdx="1" presStyleCnt="2"/>
      <dgm:spPr/>
    </dgm:pt>
    <dgm:pt modelId="{C10478A5-F192-4E35-9130-A73F1A33F438}" type="pres">
      <dgm:prSet presAssocID="{AD9867C9-A1F3-4443-9301-B9643D3B8D85}" presName="vert1" presStyleCnt="0"/>
      <dgm:spPr/>
    </dgm:pt>
  </dgm:ptLst>
  <dgm:cxnLst>
    <dgm:cxn modelId="{0A298A79-4809-44EA-91B4-E0C8E3B1416D}" type="presOf" srcId="{732B751E-96A4-4382-9937-7763D7BD5FEF}" destId="{DD2DECD1-6BEE-45A8-A8A7-5D23BE09AFFD}" srcOrd="0" destOrd="0" presId="urn:microsoft.com/office/officeart/2008/layout/LinedList"/>
    <dgm:cxn modelId="{34F09191-561F-4316-B036-E168BE70E75E}" srcId="{BA94DAC0-876C-426A-8E15-4B7927017656}" destId="{AD9867C9-A1F3-4443-9301-B9643D3B8D85}" srcOrd="1" destOrd="0" parTransId="{EDA9AC81-F5FB-43E2-9AB0-743BBC171145}" sibTransId="{4E314843-E04B-4901-895E-439A2E2D3D2B}"/>
    <dgm:cxn modelId="{6E68E6B6-86D1-4C8D-9741-707808A45452}" type="presOf" srcId="{BA94DAC0-876C-426A-8E15-4B7927017656}" destId="{C3E127E9-A3B4-4A4A-8A48-9B1417497FF6}" srcOrd="0" destOrd="0" presId="urn:microsoft.com/office/officeart/2008/layout/LinedList"/>
    <dgm:cxn modelId="{84BE54BB-81BC-400D-B785-348AB8F6A106}" srcId="{BA94DAC0-876C-426A-8E15-4B7927017656}" destId="{732B751E-96A4-4382-9937-7763D7BD5FEF}" srcOrd="0" destOrd="0" parTransId="{C2A38D72-6F39-4FB0-AACD-12AC23371047}" sibTransId="{C79DE0E5-116F-48A6-81D7-66DCF0EF84FB}"/>
    <dgm:cxn modelId="{BEAE96F2-17AB-45CA-BB80-ED3E843B64BC}" type="presOf" srcId="{AD9867C9-A1F3-4443-9301-B9643D3B8D85}" destId="{83FAB7B4-3D81-4F13-8E0D-B393A819F6CF}" srcOrd="0" destOrd="0" presId="urn:microsoft.com/office/officeart/2008/layout/LinedList"/>
    <dgm:cxn modelId="{2E0CB9F5-279F-4B5C-AF37-3A197C2F4F38}" type="presParOf" srcId="{C3E127E9-A3B4-4A4A-8A48-9B1417497FF6}" destId="{33FBCD19-E5CF-4854-A105-762ABD1E7A44}" srcOrd="0" destOrd="0" presId="urn:microsoft.com/office/officeart/2008/layout/LinedList"/>
    <dgm:cxn modelId="{B695D89A-F417-4A10-9FAE-E05EB5167418}" type="presParOf" srcId="{C3E127E9-A3B4-4A4A-8A48-9B1417497FF6}" destId="{194515B6-BF37-4C3E-A0FA-2AA8BF982510}" srcOrd="1" destOrd="0" presId="urn:microsoft.com/office/officeart/2008/layout/LinedList"/>
    <dgm:cxn modelId="{6828F816-E3FF-4D67-B6B9-7FBC2DC6572D}" type="presParOf" srcId="{194515B6-BF37-4C3E-A0FA-2AA8BF982510}" destId="{DD2DECD1-6BEE-45A8-A8A7-5D23BE09AFFD}" srcOrd="0" destOrd="0" presId="urn:microsoft.com/office/officeart/2008/layout/LinedList"/>
    <dgm:cxn modelId="{11591F4E-1217-428E-B33F-DD653FA265A2}" type="presParOf" srcId="{194515B6-BF37-4C3E-A0FA-2AA8BF982510}" destId="{DF79DF57-0567-4D8A-AD21-3713CA36FD16}" srcOrd="1" destOrd="0" presId="urn:microsoft.com/office/officeart/2008/layout/LinedList"/>
    <dgm:cxn modelId="{B73991BD-DF6A-444F-AE7D-F7AD166F251D}" type="presParOf" srcId="{C3E127E9-A3B4-4A4A-8A48-9B1417497FF6}" destId="{4ACFC240-34F9-46D6-BA4E-A1CBC3C5AA83}" srcOrd="2" destOrd="0" presId="urn:microsoft.com/office/officeart/2008/layout/LinedList"/>
    <dgm:cxn modelId="{5D4D69FC-1499-4365-9BAA-3B6C13F8F44C}" type="presParOf" srcId="{C3E127E9-A3B4-4A4A-8A48-9B1417497FF6}" destId="{9BB6DBC4-5DA1-45AA-8368-8BC0FBCD5C2F}" srcOrd="3" destOrd="0" presId="urn:microsoft.com/office/officeart/2008/layout/LinedList"/>
    <dgm:cxn modelId="{13C5581A-5C46-415C-8287-E1D9B9871ECF}" type="presParOf" srcId="{9BB6DBC4-5DA1-45AA-8368-8BC0FBCD5C2F}" destId="{83FAB7B4-3D81-4F13-8E0D-B393A819F6CF}" srcOrd="0" destOrd="0" presId="urn:microsoft.com/office/officeart/2008/layout/LinedList"/>
    <dgm:cxn modelId="{452E57B3-721A-47E9-B9CE-8B28C18413C4}" type="presParOf" srcId="{9BB6DBC4-5DA1-45AA-8368-8BC0FBCD5C2F}" destId="{C10478A5-F192-4E35-9130-A73F1A33F43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BCD19-E5CF-4854-A105-762ABD1E7A44}">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DECD1-6BEE-45A8-A8A7-5D23BE09AFFD}">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220" tIns="236220" rIns="236220" bIns="236220" numCol="1" spcCol="1270" anchor="t" anchorCtr="0">
          <a:noAutofit/>
        </a:bodyPr>
        <a:lstStyle/>
        <a:p>
          <a:pPr marL="0" lvl="0" indent="0" algn="l" defTabSz="2755900">
            <a:lnSpc>
              <a:spcPct val="90000"/>
            </a:lnSpc>
            <a:spcBef>
              <a:spcPct val="0"/>
            </a:spcBef>
            <a:spcAft>
              <a:spcPct val="35000"/>
            </a:spcAft>
            <a:buNone/>
          </a:pPr>
          <a:r>
            <a:rPr lang="en-US" sz="6200" kern="1200"/>
            <a:t>Be with and like God</a:t>
          </a:r>
        </a:p>
      </dsp:txBody>
      <dsp:txXfrm>
        <a:off x="0" y="0"/>
        <a:ext cx="6492875" cy="2552700"/>
      </dsp:txXfrm>
    </dsp:sp>
    <dsp:sp modelId="{4ACFC240-34F9-46D6-BA4E-A1CBC3C5AA83}">
      <dsp:nvSpPr>
        <dsp:cNvPr id="0" name=""/>
        <dsp:cNvSpPr/>
      </dsp:nvSpPr>
      <dsp:spPr>
        <a:xfrm>
          <a:off x="0" y="2552700"/>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FAB7B4-3D81-4F13-8E0D-B393A819F6CF}">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220" tIns="236220" rIns="236220" bIns="236220" numCol="1" spcCol="1270" anchor="t" anchorCtr="0">
          <a:noAutofit/>
        </a:bodyPr>
        <a:lstStyle/>
        <a:p>
          <a:pPr marL="0" lvl="0" indent="0" algn="l" defTabSz="2755900">
            <a:lnSpc>
              <a:spcPct val="90000"/>
            </a:lnSpc>
            <a:spcBef>
              <a:spcPct val="0"/>
            </a:spcBef>
            <a:spcAft>
              <a:spcPct val="35000"/>
            </a:spcAft>
            <a:buNone/>
          </a:pPr>
          <a:r>
            <a:rPr lang="en-US" sz="6200" kern="1200" dirty="0"/>
            <a:t>Connect  Go</a:t>
          </a:r>
        </a:p>
        <a:p>
          <a:pPr marL="0" lvl="0" indent="0" algn="l" defTabSz="2755900">
            <a:lnSpc>
              <a:spcPct val="90000"/>
            </a:lnSpc>
            <a:spcBef>
              <a:spcPct val="0"/>
            </a:spcBef>
            <a:spcAft>
              <a:spcPct val="35000"/>
            </a:spcAft>
            <a:buNone/>
          </a:pPr>
          <a:r>
            <a:rPr lang="en-US" sz="6200" kern="1200" dirty="0"/>
            <a:t>Joy</a:t>
          </a:r>
        </a:p>
      </dsp:txBody>
      <dsp:txXfrm>
        <a:off x="0" y="2552700"/>
        <a:ext cx="6492875" cy="25527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8BD99-B46F-F248-8DA5-B047DCA2870D}" type="datetimeFigureOut">
              <a:rPr lang="en-US" smtClean="0"/>
              <a:t>2/22/2019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1B668-5E27-FD47-B054-8F80DC536B0A}" type="slidenum">
              <a:rPr lang="en-US" smtClean="0"/>
              <a:t>‹#›</a:t>
            </a:fld>
            <a:endParaRPr lang="en-US"/>
          </a:p>
        </p:txBody>
      </p:sp>
    </p:spTree>
    <p:extLst>
      <p:ext uri="{BB962C8B-B14F-4D97-AF65-F5344CB8AC3E}">
        <p14:creationId xmlns:p14="http://schemas.microsoft.com/office/powerpoint/2010/main" val="1714282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71B668-5E27-FD47-B054-8F80DC536B0A}" type="slidenum">
              <a:rPr lang="en-US" smtClean="0"/>
              <a:t>15</a:t>
            </a:fld>
            <a:endParaRPr lang="en-US"/>
          </a:p>
        </p:txBody>
      </p:sp>
    </p:spTree>
    <p:extLst>
      <p:ext uri="{BB962C8B-B14F-4D97-AF65-F5344CB8AC3E}">
        <p14:creationId xmlns:p14="http://schemas.microsoft.com/office/powerpoint/2010/main" val="36083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75C8009-0E61-0242-9918-FA34D9D77594}" type="datetimeFigureOut">
              <a:rPr lang="en-US" smtClean="0"/>
              <a:t>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03C794-D1F1-2447-8173-87D3CCE4FB75}"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5C8009-0E61-0242-9918-FA34D9D77594}" type="datetimeFigureOut">
              <a:rPr lang="en-US" smtClean="0"/>
              <a:t>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03C794-D1F1-2447-8173-87D3CCE4FB75}"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5C8009-0E61-0242-9918-FA34D9D77594}" type="datetimeFigureOut">
              <a:rPr lang="en-US" smtClean="0"/>
              <a:t>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03C794-D1F1-2447-8173-87D3CCE4FB75}"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5C8009-0E61-0242-9918-FA34D9D77594}" type="datetimeFigureOut">
              <a:rPr lang="en-US" smtClean="0"/>
              <a:t>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03C794-D1F1-2447-8173-87D3CCE4FB75}"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5C8009-0E61-0242-9918-FA34D9D77594}" type="datetimeFigureOut">
              <a:rPr lang="en-US" smtClean="0"/>
              <a:t>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03C794-D1F1-2447-8173-87D3CCE4FB75}"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5C8009-0E61-0242-9918-FA34D9D77594}" type="datetimeFigureOut">
              <a:rPr lang="en-US" smtClean="0"/>
              <a:t>2/22/2019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03C794-D1F1-2447-8173-87D3CCE4FB75}"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5C8009-0E61-0242-9918-FA34D9D77594}" type="datetimeFigureOut">
              <a:rPr lang="en-US" smtClean="0"/>
              <a:t>2/22/2019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03C794-D1F1-2447-8173-87D3CCE4FB75}"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5C8009-0E61-0242-9918-FA34D9D77594}" type="datetimeFigureOut">
              <a:rPr lang="en-US" smtClean="0"/>
              <a:t>2/22/2019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03C794-D1F1-2447-8173-87D3CCE4FB75}"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5C8009-0E61-0242-9918-FA34D9D77594}" type="datetimeFigureOut">
              <a:rPr lang="en-US" smtClean="0"/>
              <a:t>2/22/2019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03C794-D1F1-2447-8173-87D3CCE4FB75}"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5C8009-0E61-0242-9918-FA34D9D77594}" type="datetimeFigureOut">
              <a:rPr lang="en-US" smtClean="0"/>
              <a:t>2/22/2019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03C794-D1F1-2447-8173-87D3CCE4FB75}"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5C8009-0E61-0242-9918-FA34D9D77594}" type="datetimeFigureOut">
              <a:rPr lang="en-US" smtClean="0"/>
              <a:t>2/22/2019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03C794-D1F1-2447-8173-87D3CCE4FB75}"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C8009-0E61-0242-9918-FA34D9D77594}" type="datetimeFigureOut">
              <a:rPr lang="en-US" smtClean="0"/>
              <a:t>2/22/2019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03C794-D1F1-2447-8173-87D3CCE4FB75}"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penclipart.org/detail/218125/3d-earth-globe"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palabradevida.wordpress.com/page/48/"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ommons.wikimedia.org/wiki/File:Red_X.svg" TargetMode="External"/><Relationship Id="rId4" Type="http://schemas.openxmlformats.org/officeDocument/2006/relationships/hyperlink" Target="https://creativecommons.org/licenses/by-nc-nd/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palabradevida.wordpress.com/page/48/"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palabradevida.wordpress.com/page/48/" TargetMode="External"/><Relationship Id="rId7" Type="http://schemas.openxmlformats.org/officeDocument/2006/relationships/hyperlink" Target="https://creativecommons.org/licenses/by-sa/3.0/"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commons.wikimedia.org/wiki/File:Red_X.svg" TargetMode="Externa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learningcommons.ubc.ca/tutoring-studying/learning-and-memory/brain-facts/"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tickyjesus.com/2010/12/seven-ways-to-condition-your-mind/" TargetMode="Externa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s://creativecommons.org/licenses/by/3.0/" TargetMode="External"/><Relationship Id="rId4" Type="http://schemas.openxmlformats.org/officeDocument/2006/relationships/hyperlink" Target="http://learningcommons.ubc.ca/tutoring-studying/learning-and-memory/brain-fact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tickyjesus.com/2010/12/seven-ways-to-condition-your-mind/" TargetMode="Externa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s://creativecommons.org/licenses/by/3.0/" TargetMode="External"/><Relationship Id="rId4" Type="http://schemas.openxmlformats.org/officeDocument/2006/relationships/hyperlink" Target="http://learningcommons.ubc.ca/tutoring-studying/learning-and-memory/brain-fac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E741F6-956E-40F5-8DB7-800090F90374}"/>
              </a:ext>
            </a:extLst>
          </p:cNvPr>
          <p:cNvSpPr/>
          <p:nvPr/>
        </p:nvSpPr>
        <p:spPr>
          <a:xfrm>
            <a:off x="0" y="1656748"/>
            <a:ext cx="12192000" cy="34243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8E20301-F58B-49DA-B6E8-53BFAF9A42C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6508" y="500894"/>
            <a:ext cx="5759492" cy="5759492"/>
          </a:xfrm>
          <a:prstGeom prst="rect">
            <a:avLst/>
          </a:prstGeom>
        </p:spPr>
      </p:pic>
      <p:sp>
        <p:nvSpPr>
          <p:cNvPr id="2" name="Title 1"/>
          <p:cNvSpPr>
            <a:spLocks noGrp="1"/>
          </p:cNvSpPr>
          <p:nvPr>
            <p:ph type="ctrTitle"/>
          </p:nvPr>
        </p:nvSpPr>
        <p:spPr>
          <a:xfrm>
            <a:off x="5786052" y="48403"/>
            <a:ext cx="6131599" cy="2194213"/>
          </a:xfrm>
        </p:spPr>
        <p:txBody>
          <a:bodyPr>
            <a:normAutofit/>
          </a:bodyPr>
          <a:lstStyle/>
          <a:p>
            <a:r>
              <a:rPr lang="en-US" b="1" dirty="0">
                <a:solidFill>
                  <a:schemeClr val="bg1"/>
                </a:solidFill>
                <a:latin typeface="Franklin Gothic Medium Cond" panose="020B0604020202020204" pitchFamily="34" charset="0"/>
              </a:rPr>
              <a:t>John 17.13-19</a:t>
            </a:r>
            <a:br>
              <a:rPr lang="en-US" dirty="0">
                <a:solidFill>
                  <a:schemeClr val="bg1"/>
                </a:solidFill>
              </a:rPr>
            </a:br>
            <a:endParaRPr lang="en-US" dirty="0">
              <a:solidFill>
                <a:schemeClr val="bg1"/>
              </a:solidFill>
            </a:endParaRPr>
          </a:p>
        </p:txBody>
      </p:sp>
      <p:sp>
        <p:nvSpPr>
          <p:cNvPr id="3" name="Subtitle 2"/>
          <p:cNvSpPr>
            <a:spLocks noGrp="1"/>
          </p:cNvSpPr>
          <p:nvPr>
            <p:ph type="subTitle" idx="1"/>
          </p:nvPr>
        </p:nvSpPr>
        <p:spPr>
          <a:xfrm>
            <a:off x="5832077" y="2007926"/>
            <a:ext cx="6023415" cy="2842148"/>
          </a:xfrm>
        </p:spPr>
        <p:txBody>
          <a:bodyPr>
            <a:normAutofit fontScale="70000" lnSpcReduction="20000"/>
          </a:bodyPr>
          <a:lstStyle/>
          <a:p>
            <a:r>
              <a:rPr lang="en-US" sz="6000" dirty="0">
                <a:solidFill>
                  <a:schemeClr val="bg1"/>
                </a:solidFill>
                <a:latin typeface="Franklin Gothic Medium Cond" panose="020B0606030402020204" pitchFamily="34" charset="0"/>
              </a:rPr>
              <a:t>Sent to</a:t>
            </a:r>
          </a:p>
          <a:p>
            <a:r>
              <a:rPr lang="en-US" sz="6000" dirty="0">
                <a:solidFill>
                  <a:schemeClr val="bg1"/>
                </a:solidFill>
                <a:latin typeface="Franklin Gothic Medium Cond" panose="020B0606030402020204" pitchFamily="34" charset="0"/>
              </a:rPr>
              <a:t>Do Something </a:t>
            </a:r>
          </a:p>
          <a:p>
            <a:r>
              <a:rPr lang="en-US" sz="10400" dirty="0">
                <a:solidFill>
                  <a:schemeClr val="bg1"/>
                </a:solidFill>
                <a:latin typeface="Franklin Gothic Medium Cond" panose="020B0606030402020204" pitchFamily="34" charset="0"/>
              </a:rPr>
              <a:t>BIG</a:t>
            </a:r>
          </a:p>
          <a:p>
            <a:r>
              <a:rPr lang="en-US" sz="6000" dirty="0">
                <a:solidFill>
                  <a:schemeClr val="bg1"/>
                </a:solidFill>
                <a:latin typeface="Franklin Gothic Medium Cond" panose="020B0606030402020204" pitchFamily="34" charset="0"/>
              </a:rPr>
              <a:t>- A </a:t>
            </a:r>
            <a:r>
              <a:rPr lang="en-US" sz="6000" dirty="0">
                <a:solidFill>
                  <a:srgbClr val="C00000"/>
                </a:solidFill>
                <a:latin typeface="Franklin Gothic Medium Cond" panose="020B0606030402020204" pitchFamily="34" charset="0"/>
              </a:rPr>
              <a:t>World</a:t>
            </a:r>
            <a:r>
              <a:rPr lang="en-US" sz="6000" dirty="0">
                <a:solidFill>
                  <a:schemeClr val="bg1"/>
                </a:solidFill>
                <a:latin typeface="Franklin Gothic Medium Cond" panose="020B0606030402020204" pitchFamily="34" charset="0"/>
              </a:rPr>
              <a:t> Mission -</a:t>
            </a:r>
          </a:p>
        </p:txBody>
      </p:sp>
    </p:spTree>
    <p:extLst>
      <p:ext uri="{BB962C8B-B14F-4D97-AF65-F5344CB8AC3E}">
        <p14:creationId xmlns:p14="http://schemas.microsoft.com/office/powerpoint/2010/main" val="1627326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7F63ECB-AE06-4381-BC19-2B7BB6EB8406}"/>
              </a:ext>
            </a:extLst>
          </p:cNvPr>
          <p:cNvSpPr>
            <a:spLocks noGrp="1"/>
          </p:cNvSpPr>
          <p:nvPr>
            <p:ph type="title"/>
          </p:nvPr>
        </p:nvSpPr>
        <p:spPr>
          <a:xfrm>
            <a:off x="833438" y="365125"/>
            <a:ext cx="10520362" cy="1325563"/>
          </a:xfrm>
        </p:spPr>
        <p:txBody>
          <a:bodyPr/>
          <a:lstStyle/>
          <a:p>
            <a:r>
              <a:rPr lang="en-US" dirty="0"/>
              <a:t>1</a:t>
            </a:r>
            <a:r>
              <a:rPr lang="en-US" baseline="30000" dirty="0"/>
              <a:t>st</a:t>
            </a:r>
            <a:r>
              <a:rPr lang="en-US" dirty="0"/>
              <a:t> Feature of Missions - Joy</a:t>
            </a:r>
          </a:p>
        </p:txBody>
      </p:sp>
      <p:sp>
        <p:nvSpPr>
          <p:cNvPr id="9" name="Content Placeholder 2">
            <a:extLst>
              <a:ext uri="{FF2B5EF4-FFF2-40B4-BE49-F238E27FC236}">
                <a16:creationId xmlns:a16="http://schemas.microsoft.com/office/drawing/2014/main" id="{C9937F56-F88C-4AD1-8A7F-E2BFE5F1A04D}"/>
              </a:ext>
            </a:extLst>
          </p:cNvPr>
          <p:cNvSpPr>
            <a:spLocks noGrp="1"/>
          </p:cNvSpPr>
          <p:nvPr>
            <p:ph idx="1"/>
          </p:nvPr>
        </p:nvSpPr>
        <p:spPr>
          <a:xfrm>
            <a:off x="838200" y="2022475"/>
            <a:ext cx="10515600" cy="4154488"/>
          </a:xfrm>
        </p:spPr>
        <p:txBody>
          <a:bodyPr>
            <a:normAutofit fontScale="92500" lnSpcReduction="20000"/>
          </a:bodyPr>
          <a:lstStyle/>
          <a:p>
            <a:r>
              <a:rPr lang="en-US" dirty="0"/>
              <a:t>John 17:13 - But now I come to You; and these things I speak in the world so that they may have My joy made full in themselves.</a:t>
            </a:r>
          </a:p>
          <a:p>
            <a:r>
              <a:rPr lang="en-US" dirty="0"/>
              <a:t>Jesus’ mission is the context of “these things I speak…” </a:t>
            </a:r>
          </a:p>
          <a:p>
            <a:pPr lvl="1"/>
            <a:r>
              <a:rPr lang="en-US" dirty="0"/>
              <a:t>V4 “…accomplished the work you gave me to do”</a:t>
            </a:r>
          </a:p>
          <a:p>
            <a:pPr lvl="1"/>
            <a:r>
              <a:rPr lang="en-US" dirty="0"/>
              <a:t>v6 “manifested/revealed your name to the people…”</a:t>
            </a:r>
          </a:p>
          <a:p>
            <a:pPr lvl="1"/>
            <a:r>
              <a:rPr lang="en-US" dirty="0"/>
              <a:t>v11 “I am no longer in the world…I am coming to you”</a:t>
            </a:r>
          </a:p>
          <a:p>
            <a:r>
              <a:rPr lang="en-US" dirty="0"/>
              <a:t>Heb 12:2 - “Jesus…who for the joy set before Him endured the cross, despising the shame, and has sat down at the right hand of the throne of God”</a:t>
            </a:r>
          </a:p>
          <a:p>
            <a:r>
              <a:rPr lang="en-US" dirty="0"/>
              <a:t>Children know this!</a:t>
            </a:r>
          </a:p>
          <a:p>
            <a:pPr lvl="1"/>
            <a:r>
              <a:rPr lang="en-US" dirty="0"/>
              <a:t>They love epic stories</a:t>
            </a:r>
          </a:p>
          <a:p>
            <a:pPr lvl="1"/>
            <a:r>
              <a:rPr lang="en-US" dirty="0"/>
              <a:t>They think about their future in terms of mission</a:t>
            </a:r>
          </a:p>
          <a:p>
            <a:pPr marL="457200" lvl="1" indent="0">
              <a:buNone/>
            </a:pPr>
            <a:endParaRPr lang="en-US" dirty="0"/>
          </a:p>
        </p:txBody>
      </p:sp>
    </p:spTree>
    <p:extLst>
      <p:ext uri="{BB962C8B-B14F-4D97-AF65-F5344CB8AC3E}">
        <p14:creationId xmlns:p14="http://schemas.microsoft.com/office/powerpoint/2010/main" val="30286884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a:xfrm>
            <a:off x="833002" y="365125"/>
            <a:ext cx="10520702" cy="1325563"/>
          </a:xfrm>
        </p:spPr>
        <p:txBody>
          <a:bodyPr>
            <a:normAutofit/>
          </a:bodyPr>
          <a:lstStyle/>
          <a:p>
            <a:r>
              <a:rPr lang="en-US" dirty="0"/>
              <a:t>2</a:t>
            </a:r>
            <a:r>
              <a:rPr lang="en-US" baseline="30000" dirty="0"/>
              <a:t>nd</a:t>
            </a:r>
            <a:r>
              <a:rPr lang="en-US" dirty="0"/>
              <a:t> Feature of Missions - Power</a:t>
            </a:r>
            <a:endParaRPr lang="en-US" dirty="0">
              <a:solidFill>
                <a:srgbClr val="FFFFFF"/>
              </a:solidFill>
            </a:endParaRPr>
          </a:p>
        </p:txBody>
      </p:sp>
      <p:sp>
        <p:nvSpPr>
          <p:cNvPr id="7" name="Content Placeholder 2">
            <a:extLst>
              <a:ext uri="{FF2B5EF4-FFF2-40B4-BE49-F238E27FC236}">
                <a16:creationId xmlns:a16="http://schemas.microsoft.com/office/drawing/2014/main" id="{72FBA7C6-C0CA-49CF-BF31-D750D2579A83}"/>
              </a:ext>
            </a:extLst>
          </p:cNvPr>
          <p:cNvSpPr>
            <a:spLocks noGrp="1"/>
          </p:cNvSpPr>
          <p:nvPr>
            <p:ph idx="1"/>
          </p:nvPr>
        </p:nvSpPr>
        <p:spPr>
          <a:xfrm>
            <a:off x="838200" y="2022475"/>
            <a:ext cx="10515600" cy="4154488"/>
          </a:xfrm>
        </p:spPr>
        <p:txBody>
          <a:bodyPr/>
          <a:lstStyle/>
          <a:p>
            <a:r>
              <a:rPr lang="en-US" dirty="0"/>
              <a:t>John 17:18 - As You sent Me into the world, I also have sent them into the world</a:t>
            </a:r>
          </a:p>
          <a:p>
            <a:r>
              <a:rPr lang="en-US" dirty="0"/>
              <a:t>Gen 12:2 - “I will make you a great nation, and I will bless you and make your name great…”</a:t>
            </a:r>
          </a:p>
          <a:p>
            <a:pPr lvl="1"/>
            <a:r>
              <a:rPr lang="en-US" dirty="0"/>
              <a:t>“so that you will be a blessing…”</a:t>
            </a:r>
          </a:p>
          <a:p>
            <a:pPr lvl="1"/>
            <a:r>
              <a:rPr lang="en-US" dirty="0"/>
              <a:t>Gen 12:1 - “Go from your country…”</a:t>
            </a:r>
          </a:p>
          <a:p>
            <a:endParaRPr lang="en-US" dirty="0"/>
          </a:p>
        </p:txBody>
      </p:sp>
    </p:spTree>
    <p:extLst>
      <p:ext uri="{BB962C8B-B14F-4D97-AF65-F5344CB8AC3E}">
        <p14:creationId xmlns:p14="http://schemas.microsoft.com/office/powerpoint/2010/main" val="27073950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How BIG is this purpose?</a:t>
            </a:r>
          </a:p>
        </p:txBody>
      </p:sp>
      <p:sp>
        <p:nvSpPr>
          <p:cNvPr id="3" name="Content Placeholder 2">
            <a:extLst>
              <a:ext uri="{FF2B5EF4-FFF2-40B4-BE49-F238E27FC236}">
                <a16:creationId xmlns:a16="http://schemas.microsoft.com/office/drawing/2014/main" id="{0460FC38-BC22-430F-9374-83F097B59F0A}"/>
              </a:ext>
            </a:extLst>
          </p:cNvPr>
          <p:cNvSpPr>
            <a:spLocks noGrp="1"/>
          </p:cNvSpPr>
          <p:nvPr>
            <p:ph idx="1"/>
          </p:nvPr>
        </p:nvSpPr>
        <p:spPr>
          <a:xfrm>
            <a:off x="838201" y="2022601"/>
            <a:ext cx="10515598" cy="4154361"/>
          </a:xfrm>
        </p:spPr>
        <p:txBody>
          <a:bodyPr>
            <a:normAutofit/>
          </a:bodyPr>
          <a:lstStyle/>
          <a:p>
            <a:pPr marL="0" indent="0">
              <a:buNone/>
            </a:pPr>
            <a:r>
              <a:rPr lang="en-US" sz="3200" dirty="0">
                <a:solidFill>
                  <a:srgbClr val="FFFFFF"/>
                </a:solidFill>
              </a:rPr>
              <a:t>Gen 12.2-3  </a:t>
            </a:r>
          </a:p>
          <a:p>
            <a:pPr marL="0" indent="0">
              <a:buNone/>
            </a:pPr>
            <a:r>
              <a:rPr lang="en-US" sz="3200" dirty="0">
                <a:solidFill>
                  <a:srgbClr val="FFFFFF"/>
                </a:solidFill>
              </a:rPr>
              <a:t>“…I will bless you…and </a:t>
            </a:r>
            <a:r>
              <a:rPr lang="en-US" sz="3200" b="1" u="sng" dirty="0">
                <a:solidFill>
                  <a:srgbClr val="FFFFFF"/>
                </a:solidFill>
              </a:rPr>
              <a:t>all people on earth </a:t>
            </a:r>
            <a:r>
              <a:rPr lang="en-US" sz="3200" dirty="0">
                <a:solidFill>
                  <a:srgbClr val="FFFFFF"/>
                </a:solidFill>
              </a:rPr>
              <a:t>will be blessed through you.”</a:t>
            </a:r>
          </a:p>
        </p:txBody>
      </p:sp>
    </p:spTree>
    <p:extLst>
      <p:ext uri="{BB962C8B-B14F-4D97-AF65-F5344CB8AC3E}">
        <p14:creationId xmlns:p14="http://schemas.microsoft.com/office/powerpoint/2010/main" val="127445401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How BIG is this purpose?</a:t>
            </a:r>
          </a:p>
        </p:txBody>
      </p:sp>
      <p:sp>
        <p:nvSpPr>
          <p:cNvPr id="3" name="Content Placeholder 2">
            <a:extLst>
              <a:ext uri="{FF2B5EF4-FFF2-40B4-BE49-F238E27FC236}">
                <a16:creationId xmlns:a16="http://schemas.microsoft.com/office/drawing/2014/main" id="{0460FC38-BC22-430F-9374-83F097B59F0A}"/>
              </a:ext>
            </a:extLst>
          </p:cNvPr>
          <p:cNvSpPr>
            <a:spLocks noGrp="1"/>
          </p:cNvSpPr>
          <p:nvPr>
            <p:ph idx="1"/>
          </p:nvPr>
        </p:nvSpPr>
        <p:spPr>
          <a:xfrm>
            <a:off x="838201" y="2022601"/>
            <a:ext cx="10515598" cy="4154361"/>
          </a:xfrm>
        </p:spPr>
        <p:txBody>
          <a:bodyPr>
            <a:normAutofit/>
          </a:bodyPr>
          <a:lstStyle/>
          <a:p>
            <a:pPr marL="0" indent="0">
              <a:buNone/>
            </a:pPr>
            <a:r>
              <a:rPr lang="en-US" dirty="0"/>
              <a:t>Luke 24.46-47</a:t>
            </a:r>
          </a:p>
          <a:p>
            <a:pPr marL="0" indent="0">
              <a:buNone/>
            </a:pPr>
            <a:r>
              <a:rPr lang="en-US" dirty="0"/>
              <a:t>"This is what is written:  The Messiah will suffer and rise from the dead on the third day, and repentance for the forgiveness of sins </a:t>
            </a:r>
            <a:r>
              <a:rPr lang="en-US" b="1" u="sng" dirty="0"/>
              <a:t>will be preached in his name to all nations</a:t>
            </a:r>
            <a:r>
              <a:rPr lang="en-US" dirty="0"/>
              <a:t>, beginning at Jerusalem."</a:t>
            </a:r>
          </a:p>
          <a:p>
            <a:pPr marL="0" indent="0">
              <a:buNone/>
            </a:pPr>
            <a:endParaRPr lang="en-US" sz="2000" dirty="0">
              <a:solidFill>
                <a:srgbClr val="FFFFFF"/>
              </a:solidFill>
            </a:endParaRPr>
          </a:p>
        </p:txBody>
      </p:sp>
    </p:spTree>
    <p:extLst>
      <p:ext uri="{BB962C8B-B14F-4D97-AF65-F5344CB8AC3E}">
        <p14:creationId xmlns:p14="http://schemas.microsoft.com/office/powerpoint/2010/main" val="119081333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How BIG is this purpose?</a:t>
            </a:r>
          </a:p>
        </p:txBody>
      </p:sp>
      <p:sp>
        <p:nvSpPr>
          <p:cNvPr id="3" name="Content Placeholder 2">
            <a:extLst>
              <a:ext uri="{FF2B5EF4-FFF2-40B4-BE49-F238E27FC236}">
                <a16:creationId xmlns:a16="http://schemas.microsoft.com/office/drawing/2014/main" id="{0460FC38-BC22-430F-9374-83F097B59F0A}"/>
              </a:ext>
            </a:extLst>
          </p:cNvPr>
          <p:cNvSpPr>
            <a:spLocks noGrp="1"/>
          </p:cNvSpPr>
          <p:nvPr>
            <p:ph idx="1"/>
          </p:nvPr>
        </p:nvSpPr>
        <p:spPr>
          <a:xfrm>
            <a:off x="838201" y="2022601"/>
            <a:ext cx="10515598" cy="4154361"/>
          </a:xfrm>
        </p:spPr>
        <p:txBody>
          <a:bodyPr>
            <a:normAutofit/>
          </a:bodyPr>
          <a:lstStyle/>
          <a:p>
            <a:pPr marL="0" indent="0">
              <a:buNone/>
            </a:pPr>
            <a:r>
              <a:rPr lang="en-US" dirty="0"/>
              <a:t>Luke 24.46-47</a:t>
            </a:r>
          </a:p>
          <a:p>
            <a:pPr marL="0" indent="0">
              <a:buNone/>
            </a:pPr>
            <a:r>
              <a:rPr lang="en-US" dirty="0"/>
              <a:t>"This is </a:t>
            </a:r>
            <a:r>
              <a:rPr lang="en-US" b="1" u="sng" dirty="0"/>
              <a:t>what is written</a:t>
            </a:r>
            <a:r>
              <a:rPr lang="en-US" dirty="0"/>
              <a:t>:  The Messiah will suffer and rise from the dead on the third day, and repentance for the forgiveness of sins </a:t>
            </a:r>
            <a:r>
              <a:rPr lang="en-US" b="1" u="sng" dirty="0"/>
              <a:t>will be preached in his name to all nations</a:t>
            </a:r>
            <a:r>
              <a:rPr lang="en-US" dirty="0"/>
              <a:t>, beginning at Jerusalem."</a:t>
            </a:r>
          </a:p>
          <a:p>
            <a:pPr marL="0" indent="0">
              <a:buNone/>
            </a:pPr>
            <a:endParaRPr lang="en-US" sz="2000" dirty="0">
              <a:solidFill>
                <a:srgbClr val="FFFFFF"/>
              </a:solidFill>
            </a:endParaRPr>
          </a:p>
        </p:txBody>
      </p:sp>
      <p:sp>
        <p:nvSpPr>
          <p:cNvPr id="4" name="TextBox 3">
            <a:extLst>
              <a:ext uri="{FF2B5EF4-FFF2-40B4-BE49-F238E27FC236}">
                <a16:creationId xmlns:a16="http://schemas.microsoft.com/office/drawing/2014/main" id="{F418DB1C-97CC-4F13-9325-7472AF4AAFF3}"/>
              </a:ext>
            </a:extLst>
          </p:cNvPr>
          <p:cNvSpPr txBox="1"/>
          <p:nvPr/>
        </p:nvSpPr>
        <p:spPr>
          <a:xfrm>
            <a:off x="1546502" y="4449060"/>
            <a:ext cx="8217326" cy="2523768"/>
          </a:xfrm>
          <a:prstGeom prst="rect">
            <a:avLst/>
          </a:prstGeom>
          <a:noFill/>
        </p:spPr>
        <p:txBody>
          <a:bodyPr wrap="square" rtlCol="0">
            <a:spAutoFit/>
          </a:bodyPr>
          <a:lstStyle/>
          <a:p>
            <a:r>
              <a:rPr lang="en-US" sz="2800" dirty="0"/>
              <a:t>Isaiah 49.6  "It is too small a thing for you to be my servant to restore the tribes of Jacob and bring back those of Israel I have kept.  </a:t>
            </a:r>
            <a:r>
              <a:rPr lang="en-US" sz="2800" b="1" dirty="0"/>
              <a:t>I will also make you a light for the Gentiles, that my salvation may reach to the ends of the earth</a:t>
            </a:r>
            <a:r>
              <a:rPr lang="en-US" sz="2800" dirty="0"/>
              <a:t>."</a:t>
            </a:r>
          </a:p>
          <a:p>
            <a:endParaRPr lang="en-US" dirty="0"/>
          </a:p>
        </p:txBody>
      </p:sp>
    </p:spTree>
    <p:extLst>
      <p:ext uri="{BB962C8B-B14F-4D97-AF65-F5344CB8AC3E}">
        <p14:creationId xmlns:p14="http://schemas.microsoft.com/office/powerpoint/2010/main" val="176219466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52285" t="42189" r="37259" b="35329"/>
          <a:stretch/>
        </p:blipFill>
        <p:spPr>
          <a:xfrm>
            <a:off x="402693" y="46722"/>
            <a:ext cx="4256573" cy="6858000"/>
          </a:xfrm>
          <a:prstGeom prst="rect">
            <a:avLst/>
          </a:prstGeom>
        </p:spPr>
      </p:pic>
      <p:pic>
        <p:nvPicPr>
          <p:cNvPr id="4" name="Picture 3">
            <a:extLst>
              <a:ext uri="{FF2B5EF4-FFF2-40B4-BE49-F238E27FC236}">
                <a16:creationId xmlns:a16="http://schemas.microsoft.com/office/drawing/2014/main" id="{56BCF926-DD69-4555-8A28-A8DB73FCE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0332" y="345402"/>
            <a:ext cx="5788975" cy="4341731"/>
          </a:xfrm>
          <a:prstGeom prst="rect">
            <a:avLst/>
          </a:prstGeom>
        </p:spPr>
      </p:pic>
      <p:pic>
        <p:nvPicPr>
          <p:cNvPr id="5" name="Picture 4">
            <a:extLst>
              <a:ext uri="{FF2B5EF4-FFF2-40B4-BE49-F238E27FC236}">
                <a16:creationId xmlns:a16="http://schemas.microsoft.com/office/drawing/2014/main" id="{7245BE44-8E3F-42A7-A351-DA3EAFF881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9677" y="3429000"/>
            <a:ext cx="6282885" cy="4712164"/>
          </a:xfrm>
          <a:prstGeom prst="rect">
            <a:avLst/>
          </a:prstGeom>
        </p:spPr>
      </p:pic>
      <p:sp>
        <p:nvSpPr>
          <p:cNvPr id="6" name="Title 1">
            <a:extLst>
              <a:ext uri="{FF2B5EF4-FFF2-40B4-BE49-F238E27FC236}">
                <a16:creationId xmlns:a16="http://schemas.microsoft.com/office/drawing/2014/main" id="{A6C65EFE-443B-4149-B04F-4BA700F4E0C8}"/>
              </a:ext>
            </a:extLst>
          </p:cNvPr>
          <p:cNvSpPr txBox="1">
            <a:spLocks/>
          </p:cNvSpPr>
          <p:nvPr/>
        </p:nvSpPr>
        <p:spPr>
          <a:xfrm>
            <a:off x="833002" y="365125"/>
            <a:ext cx="1052070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FF"/>
                </a:solidFill>
              </a:rPr>
              <a:t>It’s Happening…</a:t>
            </a:r>
          </a:p>
        </p:txBody>
      </p:sp>
    </p:spTree>
    <p:extLst>
      <p:ext uri="{BB962C8B-B14F-4D97-AF65-F5344CB8AC3E}">
        <p14:creationId xmlns:p14="http://schemas.microsoft.com/office/powerpoint/2010/main" val="30641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BIG starts small</a:t>
            </a:r>
          </a:p>
        </p:txBody>
      </p:sp>
      <p:sp>
        <p:nvSpPr>
          <p:cNvPr id="3" name="Content Placeholder 2">
            <a:extLst>
              <a:ext uri="{FF2B5EF4-FFF2-40B4-BE49-F238E27FC236}">
                <a16:creationId xmlns:a16="http://schemas.microsoft.com/office/drawing/2014/main" id="{0460FC38-BC22-430F-9374-83F097B59F0A}"/>
              </a:ext>
            </a:extLst>
          </p:cNvPr>
          <p:cNvSpPr>
            <a:spLocks noGrp="1"/>
          </p:cNvSpPr>
          <p:nvPr>
            <p:ph idx="1"/>
          </p:nvPr>
        </p:nvSpPr>
        <p:spPr>
          <a:xfrm>
            <a:off x="838201" y="2022601"/>
            <a:ext cx="10515598" cy="4154361"/>
          </a:xfrm>
        </p:spPr>
        <p:txBody>
          <a:bodyPr>
            <a:normAutofit/>
          </a:bodyPr>
          <a:lstStyle/>
          <a:p>
            <a:pPr marL="0" indent="0">
              <a:buNone/>
            </a:pPr>
            <a:endParaRPr lang="en-US" sz="2000" dirty="0">
              <a:solidFill>
                <a:srgbClr val="FFFFFF"/>
              </a:solidFill>
            </a:endParaRPr>
          </a:p>
        </p:txBody>
      </p:sp>
    </p:spTree>
    <p:extLst>
      <p:ext uri="{BB962C8B-B14F-4D97-AF65-F5344CB8AC3E}">
        <p14:creationId xmlns:p14="http://schemas.microsoft.com/office/powerpoint/2010/main" val="394769852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p:txBody>
          <a:bodyPr>
            <a:normAutofit/>
          </a:bodyPr>
          <a:lstStyle/>
          <a:p>
            <a:r>
              <a:rPr lang="en-US" dirty="0">
                <a:solidFill>
                  <a:srgbClr val="FFFFFF"/>
                </a:solidFill>
              </a:rPr>
              <a:t>BIG starts small</a:t>
            </a:r>
          </a:p>
        </p:txBody>
      </p:sp>
      <p:sp>
        <p:nvSpPr>
          <p:cNvPr id="9" name="Content Placeholder 8">
            <a:extLst>
              <a:ext uri="{FF2B5EF4-FFF2-40B4-BE49-F238E27FC236}">
                <a16:creationId xmlns:a16="http://schemas.microsoft.com/office/drawing/2014/main" id="{82DEC341-5B1C-4CD2-B9A9-3A5A9E2F70FD}"/>
              </a:ext>
            </a:extLst>
          </p:cNvPr>
          <p:cNvSpPr>
            <a:spLocks noGrp="1"/>
          </p:cNvSpPr>
          <p:nvPr>
            <p:ph sz="half" idx="1"/>
          </p:nvPr>
        </p:nvSpPr>
        <p:spPr/>
        <p:txBody>
          <a:bodyPr/>
          <a:lstStyle/>
          <a:p>
            <a:r>
              <a:rPr lang="en-US" dirty="0"/>
              <a:t>Not if, how</a:t>
            </a:r>
          </a:p>
          <a:p>
            <a:r>
              <a:rPr lang="en-US" dirty="0"/>
              <a:t>What is God calling you to?</a:t>
            </a:r>
          </a:p>
          <a:p>
            <a:r>
              <a:rPr lang="en-US" dirty="0"/>
              <a:t>Let God change you</a:t>
            </a:r>
          </a:p>
        </p:txBody>
      </p:sp>
      <p:sp>
        <p:nvSpPr>
          <p:cNvPr id="11" name="Content Placeholder 10">
            <a:extLst>
              <a:ext uri="{FF2B5EF4-FFF2-40B4-BE49-F238E27FC236}">
                <a16:creationId xmlns:a16="http://schemas.microsoft.com/office/drawing/2014/main" id="{0A4587BA-3397-4C7C-87C9-6B8F1972280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07491250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p:txBody>
          <a:bodyPr>
            <a:normAutofit/>
          </a:bodyPr>
          <a:lstStyle/>
          <a:p>
            <a:r>
              <a:rPr lang="en-US" dirty="0">
                <a:solidFill>
                  <a:srgbClr val="FFFFFF"/>
                </a:solidFill>
              </a:rPr>
              <a:t>BIG starts small</a:t>
            </a:r>
          </a:p>
        </p:txBody>
      </p:sp>
      <p:sp>
        <p:nvSpPr>
          <p:cNvPr id="9" name="Content Placeholder 8">
            <a:extLst>
              <a:ext uri="{FF2B5EF4-FFF2-40B4-BE49-F238E27FC236}">
                <a16:creationId xmlns:a16="http://schemas.microsoft.com/office/drawing/2014/main" id="{82DEC341-5B1C-4CD2-B9A9-3A5A9E2F70FD}"/>
              </a:ext>
            </a:extLst>
          </p:cNvPr>
          <p:cNvSpPr>
            <a:spLocks noGrp="1"/>
          </p:cNvSpPr>
          <p:nvPr>
            <p:ph sz="half" idx="1"/>
          </p:nvPr>
        </p:nvSpPr>
        <p:spPr/>
        <p:txBody>
          <a:bodyPr/>
          <a:lstStyle/>
          <a:p>
            <a:r>
              <a:rPr lang="en-US" dirty="0"/>
              <a:t>Not if, how</a:t>
            </a:r>
          </a:p>
          <a:p>
            <a:r>
              <a:rPr lang="en-US" dirty="0"/>
              <a:t>What is God calling you to?</a:t>
            </a:r>
          </a:p>
          <a:p>
            <a:r>
              <a:rPr lang="en-US" dirty="0"/>
              <a:t>Let God change you</a:t>
            </a:r>
          </a:p>
        </p:txBody>
      </p:sp>
      <p:sp>
        <p:nvSpPr>
          <p:cNvPr id="11" name="Content Placeholder 10">
            <a:extLst>
              <a:ext uri="{FF2B5EF4-FFF2-40B4-BE49-F238E27FC236}">
                <a16:creationId xmlns:a16="http://schemas.microsoft.com/office/drawing/2014/main" id="{0A4587BA-3397-4C7C-87C9-6B8F1972280D}"/>
              </a:ext>
            </a:extLst>
          </p:cNvPr>
          <p:cNvSpPr>
            <a:spLocks noGrp="1"/>
          </p:cNvSpPr>
          <p:nvPr>
            <p:ph sz="half" idx="2"/>
          </p:nvPr>
        </p:nvSpPr>
        <p:spPr/>
        <p:txBody>
          <a:bodyPr/>
          <a:lstStyle/>
          <a:p>
            <a:r>
              <a:rPr lang="en-US" dirty="0"/>
              <a:t>Go</a:t>
            </a:r>
          </a:p>
          <a:p>
            <a:r>
              <a:rPr lang="en-US" dirty="0"/>
              <a:t>Give</a:t>
            </a:r>
          </a:p>
          <a:p>
            <a:r>
              <a:rPr lang="en-US" dirty="0"/>
              <a:t>Disciple</a:t>
            </a:r>
          </a:p>
          <a:p>
            <a:r>
              <a:rPr lang="en-US" dirty="0"/>
              <a:t>Prayer</a:t>
            </a:r>
          </a:p>
          <a:p>
            <a:r>
              <a:rPr lang="en-US" dirty="0"/>
              <a:t>What more?</a:t>
            </a:r>
          </a:p>
        </p:txBody>
      </p:sp>
    </p:spTree>
    <p:extLst>
      <p:ext uri="{BB962C8B-B14F-4D97-AF65-F5344CB8AC3E}">
        <p14:creationId xmlns:p14="http://schemas.microsoft.com/office/powerpoint/2010/main" val="119611895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ontent Placeholder 4">
            <a:extLst>
              <a:ext uri="{FF2B5EF4-FFF2-40B4-BE49-F238E27FC236}">
                <a16:creationId xmlns:a16="http://schemas.microsoft.com/office/drawing/2014/main" id="{FE05661A-9830-48E2-8387-4B6DBD0DE60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4812" r="13014" b="1"/>
          <a:stretch/>
        </p:blipFill>
        <p:spPr>
          <a:xfrm>
            <a:off x="6829921" y="0"/>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6" name="TextBox 5">
            <a:extLst>
              <a:ext uri="{FF2B5EF4-FFF2-40B4-BE49-F238E27FC236}">
                <a16:creationId xmlns:a16="http://schemas.microsoft.com/office/drawing/2014/main" id="{43432F36-DCCA-4B6C-BC16-FB8BC16B67E6}"/>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palabradevida.wordpress.com/page/4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11" name="TextBox 10">
            <a:extLst>
              <a:ext uri="{FF2B5EF4-FFF2-40B4-BE49-F238E27FC236}">
                <a16:creationId xmlns:a16="http://schemas.microsoft.com/office/drawing/2014/main" id="{8386C04F-469D-4E30-9C6D-9E4C59076B28}"/>
              </a:ext>
            </a:extLst>
          </p:cNvPr>
          <p:cNvSpPr txBox="1"/>
          <p:nvPr/>
        </p:nvSpPr>
        <p:spPr>
          <a:xfrm>
            <a:off x="8960689" y="4627232"/>
            <a:ext cx="2822900" cy="369332"/>
          </a:xfrm>
          <a:prstGeom prst="rect">
            <a:avLst/>
          </a:prstGeom>
          <a:noFill/>
        </p:spPr>
        <p:txBody>
          <a:bodyPr wrap="square" rtlCol="0">
            <a:spAutoFit/>
          </a:bodyPr>
          <a:lstStyle/>
          <a:p>
            <a:r>
              <a:rPr lang="en-US" sz="900">
                <a:hlinkClick r:id="rId5" tooltip="http://commons.wikimedia.org/wiki/File:Red_X.svg"/>
              </a:rPr>
              <a:t>This Photo</a:t>
            </a:r>
            <a:r>
              <a:rPr lang="en-US" sz="900"/>
              <a:t> by Unknown Author is licensed under </a:t>
            </a:r>
            <a:r>
              <a:rPr lang="en-US" sz="900">
                <a:hlinkClick r:id="rId6" tooltip="https://creativecommons.org/licenses/by-sa/3.0/"/>
              </a:rPr>
              <a:t>CC BY-SA</a:t>
            </a:r>
            <a:endParaRPr lang="en-US" sz="900"/>
          </a:p>
        </p:txBody>
      </p:sp>
      <p:sp>
        <p:nvSpPr>
          <p:cNvPr id="14" name="Content Placeholder 13">
            <a:extLst>
              <a:ext uri="{FF2B5EF4-FFF2-40B4-BE49-F238E27FC236}">
                <a16:creationId xmlns:a16="http://schemas.microsoft.com/office/drawing/2014/main" id="{85E50BFF-0736-4277-A347-7344DE5731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384526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6ED88F-0CE2-45E4-AA6A-9B77551C9201}"/>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25000"/>
          <a:stretch/>
        </p:blipFill>
        <p:spPr>
          <a:xfrm>
            <a:off x="20" y="10"/>
            <a:ext cx="12191980" cy="6857990"/>
          </a:xfrm>
          <a:prstGeom prst="rect">
            <a:avLst/>
          </a:prstGeom>
        </p:spPr>
      </p:pic>
      <p:sp>
        <p:nvSpPr>
          <p:cNvPr id="2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Who Doesn’t Want to Do Something BIG?</a:t>
            </a:r>
          </a:p>
        </p:txBody>
      </p:sp>
      <p:cxnSp>
        <p:nvCxnSpPr>
          <p:cNvPr id="22" name="Straight Connector 1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F97DCF5-3C15-4001-A61D-4CEA155CE62F}"/>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palabradevida.wordpress.com/page/4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328712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Content Placeholder 4">
            <a:extLst>
              <a:ext uri="{FF2B5EF4-FFF2-40B4-BE49-F238E27FC236}">
                <a16:creationId xmlns:a16="http://schemas.microsoft.com/office/drawing/2014/main" id="{FE05661A-9830-48E2-8387-4B6DBD0DE60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4812" r="13014" b="1"/>
          <a:stretch/>
        </p:blipFill>
        <p:spPr>
          <a:xfrm>
            <a:off x="6829921" y="0"/>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9" name="Content Placeholder 8">
            <a:extLst>
              <a:ext uri="{FF2B5EF4-FFF2-40B4-BE49-F238E27FC236}">
                <a16:creationId xmlns:a16="http://schemas.microsoft.com/office/drawing/2014/main" id="{6877C91F-0DC4-4249-BF19-EFD9A7CF8DA9}"/>
              </a:ext>
            </a:extLst>
          </p:cNvPr>
          <p:cNvPicPr>
            <a:picLocks noGrp="1" noChangeAspect="1"/>
          </p:cNvPicPr>
          <p:nvPr>
            <p:ph idx="1"/>
          </p:nvPr>
        </p:nvPicPr>
        <p:blipFill>
          <a:blip r:embed="rId4">
            <a:extLst>
              <a:ext uri="{837473B0-CC2E-450A-ABE3-18F120FF3D39}">
                <a1611:picAttrSrcUrl xmlns:a1611="http://schemas.microsoft.com/office/drawing/2016/11/main" r:id="rId5"/>
              </a:ext>
            </a:extLst>
          </a:blip>
          <a:stretch>
            <a:fillRect/>
          </a:stretch>
        </p:blipFill>
        <p:spPr>
          <a:xfrm>
            <a:off x="8397933" y="615611"/>
            <a:ext cx="3385656" cy="3385656"/>
          </a:xfrm>
        </p:spPr>
      </p:pic>
      <p:sp>
        <p:nvSpPr>
          <p:cNvPr id="6" name="TextBox 5">
            <a:extLst>
              <a:ext uri="{FF2B5EF4-FFF2-40B4-BE49-F238E27FC236}">
                <a16:creationId xmlns:a16="http://schemas.microsoft.com/office/drawing/2014/main" id="{43432F36-DCCA-4B6C-BC16-FB8BC16B67E6}"/>
              </a:ext>
            </a:extLst>
          </p:cNvPr>
          <p:cNvSpPr txBox="1"/>
          <p:nvPr/>
        </p:nvSpPr>
        <p:spPr>
          <a:xfrm>
            <a:off x="9732673" y="6657945"/>
            <a:ext cx="2459327"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palabradevida.wordpress.com/page/48/">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Calibri" panose="020F0502020204030204"/>
                <a:ea typeface="+mn-ea"/>
                <a:cs typeface="+mn-cs"/>
                <a:hlinkClick r:id="rId6" tooltip="https://creativecommons.org/licenses/by-nc-nd/3.0/">
                  <a:extLst>
                    <a:ext uri="{A12FA001-AC4F-418D-AE19-62706E023703}">
                      <ahyp:hlinkClr xmlns:ahyp="http://schemas.microsoft.com/office/drawing/2018/hyperlinkcolor" val="tx"/>
                    </a:ext>
                  </a:extLst>
                </a:hlinkClick>
              </a:rPr>
              <a:t>CC BY-NC-ND</a:t>
            </a:r>
            <a:endParaRPr kumimoji="0" lang="en-US"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386C04F-469D-4E30-9C6D-9E4C59076B28}"/>
              </a:ext>
            </a:extLst>
          </p:cNvPr>
          <p:cNvSpPr txBox="1"/>
          <p:nvPr/>
        </p:nvSpPr>
        <p:spPr>
          <a:xfrm>
            <a:off x="8960689" y="4627232"/>
            <a:ext cx="2822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hlinkClick r:id="rId5" tooltip="http://commons.wikimedia.org/wiki/File:Red_X.svg"/>
              </a:rPr>
              <a:t>This Photo</a:t>
            </a: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 by Unknown Author is licensed under </a:t>
            </a: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hlinkClick r:id="rId7" tooltip="https://creativecommons.org/licenses/by-sa/3.0/"/>
              </a:rPr>
              <a:t>CC BY-SA</a:t>
            </a: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61230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1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a:xfrm>
            <a:off x="-29185" y="685800"/>
            <a:ext cx="3895439" cy="5105400"/>
          </a:xfrm>
        </p:spPr>
        <p:txBody>
          <a:bodyPr>
            <a:normAutofit/>
          </a:bodyPr>
          <a:lstStyle/>
          <a:p>
            <a:r>
              <a:rPr lang="en-US" sz="6000" dirty="0">
                <a:solidFill>
                  <a:srgbClr val="FFFFFF"/>
                </a:solidFill>
              </a:rPr>
              <a:t>Do Something BIG</a:t>
            </a:r>
          </a:p>
        </p:txBody>
      </p:sp>
      <p:graphicFrame>
        <p:nvGraphicFramePr>
          <p:cNvPr id="29" name="Content Placeholder 2">
            <a:extLst>
              <a:ext uri="{FF2B5EF4-FFF2-40B4-BE49-F238E27FC236}">
                <a16:creationId xmlns:a16="http://schemas.microsoft.com/office/drawing/2014/main" id="{D719B8C1-0AA6-4A03-AE50-902C058FB4F6}"/>
              </a:ext>
            </a:extLst>
          </p:cNvPr>
          <p:cNvGraphicFramePr>
            <a:graphicFrameLocks noGrp="1"/>
          </p:cNvGraphicFramePr>
          <p:nvPr>
            <p:ph idx="1"/>
            <p:extLst>
              <p:ext uri="{D42A27DB-BD31-4B8C-83A1-F6EECF244321}">
                <p14:modId xmlns:p14="http://schemas.microsoft.com/office/powerpoint/2010/main" val="57158656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319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02DC69-ABB2-4183-9B2D-8ED12288609B}"/>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25390" r="2167"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1AE874B5-ABD7-454E-B2DE-1A0534C828BC}"/>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Yeah, right.</a:t>
            </a:r>
          </a:p>
        </p:txBody>
      </p:sp>
      <p:sp>
        <p:nvSpPr>
          <p:cNvPr id="6" name="TextBox 5">
            <a:extLst>
              <a:ext uri="{FF2B5EF4-FFF2-40B4-BE49-F238E27FC236}">
                <a16:creationId xmlns:a16="http://schemas.microsoft.com/office/drawing/2014/main" id="{ABA33311-F80F-47FE-9142-24A0E4151D53}"/>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learningcommons.ubc.ca/tutoring-studying/learning-and-memory/brain-fac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5307632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D5CA5DD-612F-402B-9C9C-3187DB48D968}"/>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283" r="1" b="1"/>
          <a:stretch/>
        </p:blipFill>
        <p:spPr>
          <a:xfrm>
            <a:off x="20" y="10"/>
            <a:ext cx="4637226" cy="6857990"/>
          </a:xfrm>
          <a:prstGeom prst="rect">
            <a:avLst/>
          </a:prstGeom>
        </p:spPr>
      </p:pic>
      <p:sp>
        <p:nvSpPr>
          <p:cNvPr id="16" name="Rectangle 15">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10F8552-5E84-445F-BD06-A3681729386D}"/>
              </a:ext>
            </a:extLst>
          </p:cNvPr>
          <p:cNvSpPr>
            <a:spLocks noGrp="1"/>
          </p:cNvSpPr>
          <p:nvPr>
            <p:ph type="title"/>
          </p:nvPr>
        </p:nvSpPr>
        <p:spPr>
          <a:xfrm>
            <a:off x="5277328" y="640082"/>
            <a:ext cx="6274591" cy="3351602"/>
          </a:xfrm>
        </p:spPr>
        <p:txBody>
          <a:bodyPr vert="horz" lIns="91440" tIns="45720" rIns="91440" bIns="45720" rtlCol="0" anchor="b">
            <a:normAutofit/>
          </a:bodyPr>
          <a:lstStyle/>
          <a:p>
            <a:r>
              <a:rPr lang="en-US" sz="6000" dirty="0">
                <a:solidFill>
                  <a:schemeClr val="bg1"/>
                </a:solidFill>
              </a:rPr>
              <a:t>Is there a cause that is truly fulfilling…?</a:t>
            </a:r>
          </a:p>
        </p:txBody>
      </p:sp>
      <p:sp>
        <p:nvSpPr>
          <p:cNvPr id="6" name="TextBox 5">
            <a:extLst>
              <a:ext uri="{FF2B5EF4-FFF2-40B4-BE49-F238E27FC236}">
                <a16:creationId xmlns:a16="http://schemas.microsoft.com/office/drawing/2014/main" id="{ABA33311-F80F-47FE-9142-24A0E4151D53}"/>
              </a:ext>
            </a:extLst>
          </p:cNvPr>
          <p:cNvSpPr txBox="1"/>
          <p:nvPr/>
        </p:nvSpPr>
        <p:spPr>
          <a:xfrm>
            <a:off x="10005184" y="6870700"/>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learningcommons.ubc.ca/tutoring-studying/learning-and-memory/brain-fac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11" name="TextBox 10">
            <a:extLst>
              <a:ext uri="{FF2B5EF4-FFF2-40B4-BE49-F238E27FC236}">
                <a16:creationId xmlns:a16="http://schemas.microsoft.com/office/drawing/2014/main" id="{3970727E-BB85-4C6F-9B45-2F1FEC7E7356}"/>
              </a:ext>
            </a:extLst>
          </p:cNvPr>
          <p:cNvSpPr txBox="1"/>
          <p:nvPr/>
        </p:nvSpPr>
        <p:spPr>
          <a:xfrm>
            <a:off x="2177918" y="6657945"/>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ickyjesus.com/2010/12/seven-ways-to-condition-your-min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981886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D5CA5DD-612F-402B-9C9C-3187DB48D968}"/>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283" r="1" b="1"/>
          <a:stretch/>
        </p:blipFill>
        <p:spPr>
          <a:xfrm>
            <a:off x="20" y="10"/>
            <a:ext cx="4637226" cy="6857990"/>
          </a:xfrm>
          <a:prstGeom prst="rect">
            <a:avLst/>
          </a:prstGeom>
        </p:spPr>
      </p:pic>
      <p:sp>
        <p:nvSpPr>
          <p:cNvPr id="16" name="Rectangle 15">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10F8552-5E84-445F-BD06-A3681729386D}"/>
              </a:ext>
            </a:extLst>
          </p:cNvPr>
          <p:cNvSpPr>
            <a:spLocks noGrp="1"/>
          </p:cNvSpPr>
          <p:nvPr>
            <p:ph type="title"/>
          </p:nvPr>
        </p:nvSpPr>
        <p:spPr>
          <a:xfrm>
            <a:off x="5277328" y="1836947"/>
            <a:ext cx="6274591" cy="3351602"/>
          </a:xfrm>
        </p:spPr>
        <p:txBody>
          <a:bodyPr vert="horz" lIns="91440" tIns="45720" rIns="91440" bIns="45720" rtlCol="0" anchor="b">
            <a:normAutofit fontScale="90000"/>
          </a:bodyPr>
          <a:lstStyle/>
          <a:p>
            <a:r>
              <a:rPr lang="en-US" sz="6000" dirty="0">
                <a:solidFill>
                  <a:schemeClr val="bg1"/>
                </a:solidFill>
              </a:rPr>
              <a:t>Knowing God and being known by Him.</a:t>
            </a:r>
            <a:br>
              <a:rPr lang="en-US" sz="6000" dirty="0">
                <a:solidFill>
                  <a:schemeClr val="bg1"/>
                </a:solidFill>
              </a:rPr>
            </a:br>
            <a:r>
              <a:rPr lang="en-US" sz="6000" dirty="0">
                <a:solidFill>
                  <a:schemeClr val="bg1"/>
                </a:solidFill>
              </a:rPr>
              <a:t>Being used to tell the </a:t>
            </a:r>
            <a:r>
              <a:rPr lang="en-US" sz="6000" dirty="0">
                <a:solidFill>
                  <a:srgbClr val="C00000"/>
                </a:solidFill>
              </a:rPr>
              <a:t>whole world </a:t>
            </a:r>
            <a:r>
              <a:rPr lang="en-US" sz="6000" dirty="0">
                <a:solidFill>
                  <a:schemeClr val="bg1"/>
                </a:solidFill>
              </a:rPr>
              <a:t>how great He is!</a:t>
            </a:r>
          </a:p>
        </p:txBody>
      </p:sp>
      <p:sp>
        <p:nvSpPr>
          <p:cNvPr id="6" name="TextBox 5">
            <a:extLst>
              <a:ext uri="{FF2B5EF4-FFF2-40B4-BE49-F238E27FC236}">
                <a16:creationId xmlns:a16="http://schemas.microsoft.com/office/drawing/2014/main" id="{ABA33311-F80F-47FE-9142-24A0E4151D53}"/>
              </a:ext>
            </a:extLst>
          </p:cNvPr>
          <p:cNvSpPr txBox="1"/>
          <p:nvPr/>
        </p:nvSpPr>
        <p:spPr>
          <a:xfrm>
            <a:off x="10005184" y="6870700"/>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learningcommons.ubc.ca/tutoring-studying/learning-and-memory/brain-fact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11" name="TextBox 10">
            <a:extLst>
              <a:ext uri="{FF2B5EF4-FFF2-40B4-BE49-F238E27FC236}">
                <a16:creationId xmlns:a16="http://schemas.microsoft.com/office/drawing/2014/main" id="{3970727E-BB85-4C6F-9B45-2F1FEC7E7356}"/>
              </a:ext>
            </a:extLst>
          </p:cNvPr>
          <p:cNvSpPr txBox="1"/>
          <p:nvPr/>
        </p:nvSpPr>
        <p:spPr>
          <a:xfrm>
            <a:off x="2177918" y="6657945"/>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ickyjesus.com/2010/12/seven-ways-to-condition-your-min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915329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John 17.13-19</a:t>
            </a:r>
          </a:p>
        </p:txBody>
      </p:sp>
      <p:sp>
        <p:nvSpPr>
          <p:cNvPr id="3" name="Content Placeholder 2">
            <a:extLst>
              <a:ext uri="{FF2B5EF4-FFF2-40B4-BE49-F238E27FC236}">
                <a16:creationId xmlns:a16="http://schemas.microsoft.com/office/drawing/2014/main" id="{0460FC38-BC22-430F-9374-83F097B59F0A}"/>
              </a:ext>
            </a:extLst>
          </p:cNvPr>
          <p:cNvSpPr>
            <a:spLocks noGrp="1"/>
          </p:cNvSpPr>
          <p:nvPr>
            <p:ph idx="1"/>
          </p:nvPr>
        </p:nvSpPr>
        <p:spPr>
          <a:xfrm>
            <a:off x="838201" y="2022601"/>
            <a:ext cx="10515598" cy="4154361"/>
          </a:xfrm>
        </p:spPr>
        <p:txBody>
          <a:bodyPr>
            <a:normAutofit/>
          </a:bodyPr>
          <a:lstStyle/>
          <a:p>
            <a:pPr marL="0" indent="0">
              <a:buNone/>
            </a:pPr>
            <a:r>
              <a:rPr lang="en-US" dirty="0"/>
              <a:t>	I am coming to you now, but I say these things while I am still in the world, so that they may have the full measure of my joy within them.  I have given them your word and the world has hated them, for they are not of the world any more than I am of the world.  My prayer is not that you take them out of the world but that you protect them from the evil one.  They are not of the world, even as I am not of it.  Sanctify them by the truth; your word is truth.  </a:t>
            </a:r>
            <a:r>
              <a:rPr lang="en-US" b="1" dirty="0">
                <a:solidFill>
                  <a:srgbClr val="C00000"/>
                </a:solidFill>
              </a:rPr>
              <a:t>As you sent me into the world, I have sent them into the world.</a:t>
            </a:r>
            <a:r>
              <a:rPr lang="en-US" b="1" dirty="0"/>
              <a:t>  </a:t>
            </a:r>
            <a:r>
              <a:rPr lang="en-US" dirty="0"/>
              <a:t>For them I sanctify myself, that they too may be truly sanctified</a:t>
            </a:r>
            <a:endParaRPr lang="en-US" sz="2000" dirty="0">
              <a:solidFill>
                <a:srgbClr val="FFFFFF"/>
              </a:solidFill>
            </a:endParaRPr>
          </a:p>
        </p:txBody>
      </p:sp>
    </p:spTree>
    <p:extLst>
      <p:ext uri="{BB962C8B-B14F-4D97-AF65-F5344CB8AC3E}">
        <p14:creationId xmlns:p14="http://schemas.microsoft.com/office/powerpoint/2010/main" val="187392697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a:xfrm>
            <a:off x="833002" y="365125"/>
            <a:ext cx="10520702" cy="1325563"/>
          </a:xfrm>
        </p:spPr>
        <p:txBody>
          <a:bodyPr>
            <a:normAutofit/>
          </a:bodyPr>
          <a:lstStyle/>
          <a:p>
            <a:endParaRPr lang="en-US" dirty="0">
              <a:solidFill>
                <a:srgbClr val="FFFFFF"/>
              </a:solidFill>
            </a:endParaRPr>
          </a:p>
        </p:txBody>
      </p:sp>
      <p:pic>
        <p:nvPicPr>
          <p:cNvPr id="6" name="Picture 5">
            <a:extLst>
              <a:ext uri="{FF2B5EF4-FFF2-40B4-BE49-F238E27FC236}">
                <a16:creationId xmlns:a16="http://schemas.microsoft.com/office/drawing/2014/main" id="{E38A2D9A-8476-427B-A30D-059CB19A7A27}"/>
              </a:ext>
            </a:extLst>
          </p:cNvPr>
          <p:cNvPicPr>
            <a:picLocks noChangeAspect="1"/>
          </p:cNvPicPr>
          <p:nvPr/>
        </p:nvPicPr>
        <p:blipFill>
          <a:blip r:embed="rId2"/>
          <a:stretch>
            <a:fillRect/>
          </a:stretch>
        </p:blipFill>
        <p:spPr>
          <a:xfrm>
            <a:off x="4222931" y="-35333"/>
            <a:ext cx="7969069" cy="4469334"/>
          </a:xfrm>
          <a:prstGeom prst="rect">
            <a:avLst/>
          </a:prstGeom>
        </p:spPr>
      </p:pic>
      <p:sp>
        <p:nvSpPr>
          <p:cNvPr id="13" name="Rectangle 12">
            <a:extLst>
              <a:ext uri="{FF2B5EF4-FFF2-40B4-BE49-F238E27FC236}">
                <a16:creationId xmlns:a16="http://schemas.microsoft.com/office/drawing/2014/main" id="{3623AE60-5F70-473B-9743-155DCFCED712}"/>
              </a:ext>
            </a:extLst>
          </p:cNvPr>
          <p:cNvSpPr/>
          <p:nvPr/>
        </p:nvSpPr>
        <p:spPr>
          <a:xfrm>
            <a:off x="38621" y="0"/>
            <a:ext cx="5526447" cy="301213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35AB26-3468-4CAB-9556-1046F82820BA}"/>
              </a:ext>
            </a:extLst>
          </p:cNvPr>
          <p:cNvPicPr>
            <a:picLocks noChangeAspect="1"/>
          </p:cNvPicPr>
          <p:nvPr/>
        </p:nvPicPr>
        <p:blipFill>
          <a:blip r:embed="rId3"/>
          <a:stretch>
            <a:fillRect/>
          </a:stretch>
        </p:blipFill>
        <p:spPr>
          <a:xfrm>
            <a:off x="128797" y="74074"/>
            <a:ext cx="5353726" cy="2812098"/>
          </a:xfrm>
          <a:prstGeom prst="rect">
            <a:avLst/>
          </a:prstGeom>
        </p:spPr>
      </p:pic>
      <p:sp>
        <p:nvSpPr>
          <p:cNvPr id="11" name="Rectangle 10">
            <a:extLst>
              <a:ext uri="{FF2B5EF4-FFF2-40B4-BE49-F238E27FC236}">
                <a16:creationId xmlns:a16="http://schemas.microsoft.com/office/drawing/2014/main" id="{D32FB853-08B2-4B24-B60D-4E1548116D44}"/>
              </a:ext>
            </a:extLst>
          </p:cNvPr>
          <p:cNvSpPr/>
          <p:nvPr/>
        </p:nvSpPr>
        <p:spPr>
          <a:xfrm>
            <a:off x="1188053" y="2583013"/>
            <a:ext cx="5426330" cy="4211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00412B-83C9-4D22-B6B8-E3F2D9797467}"/>
              </a:ext>
            </a:extLst>
          </p:cNvPr>
          <p:cNvPicPr>
            <a:picLocks noChangeAspect="1"/>
          </p:cNvPicPr>
          <p:nvPr/>
        </p:nvPicPr>
        <p:blipFill>
          <a:blip r:embed="rId4"/>
          <a:stretch>
            <a:fillRect/>
          </a:stretch>
        </p:blipFill>
        <p:spPr>
          <a:xfrm>
            <a:off x="1270980" y="2636409"/>
            <a:ext cx="5274723" cy="4089706"/>
          </a:xfrm>
          <a:prstGeom prst="rect">
            <a:avLst/>
          </a:prstGeom>
        </p:spPr>
      </p:pic>
      <p:sp>
        <p:nvSpPr>
          <p:cNvPr id="14" name="Rectangle 13">
            <a:extLst>
              <a:ext uri="{FF2B5EF4-FFF2-40B4-BE49-F238E27FC236}">
                <a16:creationId xmlns:a16="http://schemas.microsoft.com/office/drawing/2014/main" id="{F52BDE46-F7ED-4CBE-A0A3-D6330B9CE8D9}"/>
              </a:ext>
            </a:extLst>
          </p:cNvPr>
          <p:cNvSpPr/>
          <p:nvPr/>
        </p:nvSpPr>
        <p:spPr>
          <a:xfrm>
            <a:off x="7053613" y="4338249"/>
            <a:ext cx="5153961" cy="224276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9961FA-ED45-4B78-93CE-CB0723B630F6}"/>
              </a:ext>
            </a:extLst>
          </p:cNvPr>
          <p:cNvPicPr>
            <a:picLocks noChangeAspect="1"/>
          </p:cNvPicPr>
          <p:nvPr/>
        </p:nvPicPr>
        <p:blipFill>
          <a:blip r:embed="rId5"/>
          <a:stretch>
            <a:fillRect/>
          </a:stretch>
        </p:blipFill>
        <p:spPr>
          <a:xfrm>
            <a:off x="7145578" y="4406727"/>
            <a:ext cx="4991028" cy="2086148"/>
          </a:xfrm>
          <a:prstGeom prst="rect">
            <a:avLst/>
          </a:prstGeom>
        </p:spPr>
      </p:pic>
      <p:pic>
        <p:nvPicPr>
          <p:cNvPr id="9" name="Picture 8">
            <a:extLst>
              <a:ext uri="{FF2B5EF4-FFF2-40B4-BE49-F238E27FC236}">
                <a16:creationId xmlns:a16="http://schemas.microsoft.com/office/drawing/2014/main" id="{C916EE40-EC2E-4EFD-B829-100912502BCA}"/>
              </a:ext>
            </a:extLst>
          </p:cNvPr>
          <p:cNvPicPr>
            <a:picLocks noChangeAspect="1"/>
          </p:cNvPicPr>
          <p:nvPr/>
        </p:nvPicPr>
        <p:blipFill>
          <a:blip r:embed="rId6"/>
          <a:stretch>
            <a:fillRect/>
          </a:stretch>
        </p:blipFill>
        <p:spPr>
          <a:xfrm>
            <a:off x="5739994" y="221927"/>
            <a:ext cx="4810125" cy="523875"/>
          </a:xfrm>
          <a:prstGeom prst="rect">
            <a:avLst/>
          </a:prstGeom>
        </p:spPr>
      </p:pic>
    </p:spTree>
    <p:extLst>
      <p:ext uri="{BB962C8B-B14F-4D97-AF65-F5344CB8AC3E}">
        <p14:creationId xmlns:p14="http://schemas.microsoft.com/office/powerpoint/2010/main" val="2473203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38A2D9A-8476-427B-A30D-059CB19A7A27}"/>
              </a:ext>
            </a:extLst>
          </p:cNvPr>
          <p:cNvPicPr>
            <a:picLocks noChangeAspect="1"/>
          </p:cNvPicPr>
          <p:nvPr/>
        </p:nvPicPr>
        <p:blipFill>
          <a:blip r:embed="rId2"/>
          <a:stretch>
            <a:fillRect/>
          </a:stretch>
        </p:blipFill>
        <p:spPr>
          <a:xfrm>
            <a:off x="0" y="681038"/>
            <a:ext cx="7969069" cy="4469334"/>
          </a:xfrm>
          <a:prstGeom prst="rect">
            <a:avLst/>
          </a:prstGeom>
        </p:spPr>
      </p:pic>
      <p:sp>
        <p:nvSpPr>
          <p:cNvPr id="9" name="TextBox 8">
            <a:extLst>
              <a:ext uri="{FF2B5EF4-FFF2-40B4-BE49-F238E27FC236}">
                <a16:creationId xmlns:a16="http://schemas.microsoft.com/office/drawing/2014/main" id="{627864CF-F1B4-4C5A-AADA-B24E0D5A6EF0}"/>
              </a:ext>
            </a:extLst>
          </p:cNvPr>
          <p:cNvSpPr txBox="1"/>
          <p:nvPr/>
        </p:nvSpPr>
        <p:spPr>
          <a:xfrm>
            <a:off x="7969069" y="681038"/>
            <a:ext cx="3817685" cy="3416320"/>
          </a:xfrm>
          <a:prstGeom prst="rect">
            <a:avLst/>
          </a:prstGeom>
          <a:noFill/>
        </p:spPr>
        <p:txBody>
          <a:bodyPr wrap="square" rtlCol="0">
            <a:spAutoFit/>
          </a:bodyPr>
          <a:lstStyle/>
          <a:p>
            <a:r>
              <a:rPr lang="en-US" dirty="0"/>
              <a:t>You guys might think I’m crazy in all this, but I think it’s worth it to declare Jesus to these people.” Chau told his parent sin a letter shortly before his death, according to the Guardian.</a:t>
            </a:r>
          </a:p>
          <a:p>
            <a:endParaRPr lang="en-US" dirty="0"/>
          </a:p>
          <a:p>
            <a:r>
              <a:rPr lang="en-US" dirty="0"/>
              <a:t>“This is not a pointless thing,” he added “The eternal lives of this tribe is at hand and I can’t wait to see them around the throne of God worshipping in their own language, as Revelation 7:9-10 states.”</a:t>
            </a:r>
          </a:p>
        </p:txBody>
      </p:sp>
    </p:spTree>
    <p:extLst>
      <p:ext uri="{BB962C8B-B14F-4D97-AF65-F5344CB8AC3E}">
        <p14:creationId xmlns:p14="http://schemas.microsoft.com/office/powerpoint/2010/main" val="298082150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29FF08-87DE-4D3A-86AF-11E5B73A611C}"/>
              </a:ext>
            </a:extLst>
          </p:cNvPr>
          <p:cNvSpPr>
            <a:spLocks noGrp="1"/>
          </p:cNvSpPr>
          <p:nvPr>
            <p:ph type="title"/>
          </p:nvPr>
        </p:nvSpPr>
        <p:spPr>
          <a:xfrm>
            <a:off x="833002" y="365125"/>
            <a:ext cx="10520702" cy="1325563"/>
          </a:xfrm>
        </p:spPr>
        <p:txBody>
          <a:bodyPr>
            <a:normAutofit/>
          </a:bodyPr>
          <a:lstStyle/>
          <a:p>
            <a:r>
              <a:rPr lang="en-US" dirty="0">
                <a:solidFill>
                  <a:srgbClr val="FFFFFF"/>
                </a:solidFill>
              </a:rPr>
              <a:t>John 17.13-19</a:t>
            </a:r>
          </a:p>
        </p:txBody>
      </p:sp>
      <p:sp>
        <p:nvSpPr>
          <p:cNvPr id="3" name="Content Placeholder 2">
            <a:extLst>
              <a:ext uri="{FF2B5EF4-FFF2-40B4-BE49-F238E27FC236}">
                <a16:creationId xmlns:a16="http://schemas.microsoft.com/office/drawing/2014/main" id="{0460FC38-BC22-430F-9374-83F097B59F0A}"/>
              </a:ext>
            </a:extLst>
          </p:cNvPr>
          <p:cNvSpPr>
            <a:spLocks noGrp="1"/>
          </p:cNvSpPr>
          <p:nvPr>
            <p:ph idx="1"/>
          </p:nvPr>
        </p:nvSpPr>
        <p:spPr>
          <a:xfrm>
            <a:off x="838201" y="2022601"/>
            <a:ext cx="10515598" cy="4154361"/>
          </a:xfrm>
        </p:spPr>
        <p:txBody>
          <a:bodyPr>
            <a:normAutofit/>
          </a:bodyPr>
          <a:lstStyle/>
          <a:p>
            <a:pPr marL="0" indent="0">
              <a:buNone/>
            </a:pPr>
            <a:r>
              <a:rPr lang="en-US" dirty="0"/>
              <a:t>	I am coming to you now, but I say these things while I am still in the world, so that they may have the full measure of my joy within them.  I have given them your word and the world has hated them, for they are not of the world any more than I am of the world.  My prayer is not that you take them out of the world but that you protect them from the evil one.  They are not of the world, even as I am not of it.  Sanctify them by the truth; your word is truth.  </a:t>
            </a:r>
            <a:r>
              <a:rPr lang="en-US" b="1" dirty="0">
                <a:solidFill>
                  <a:srgbClr val="C00000"/>
                </a:solidFill>
              </a:rPr>
              <a:t>As you sent me into the world, I have sent them into the world.</a:t>
            </a:r>
            <a:r>
              <a:rPr lang="en-US" b="1" dirty="0"/>
              <a:t>  </a:t>
            </a:r>
            <a:r>
              <a:rPr lang="en-US" dirty="0"/>
              <a:t>For them I sanctify myself, that they too may be truly sanctified</a:t>
            </a:r>
            <a:endParaRPr lang="en-US" sz="2000" dirty="0">
              <a:solidFill>
                <a:srgbClr val="FFFFFF"/>
              </a:solidFill>
            </a:endParaRPr>
          </a:p>
        </p:txBody>
      </p:sp>
    </p:spTree>
    <p:extLst>
      <p:ext uri="{BB962C8B-B14F-4D97-AF65-F5344CB8AC3E}">
        <p14:creationId xmlns:p14="http://schemas.microsoft.com/office/powerpoint/2010/main" val="401637541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489</Words>
  <Application>Microsoft Office PowerPoint</Application>
  <PresentationFormat>Widescreen</PresentationFormat>
  <Paragraphs>71</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Franklin Gothic Medium Cond</vt:lpstr>
      <vt:lpstr>Office Theme</vt:lpstr>
      <vt:lpstr>John 17.13-19 </vt:lpstr>
      <vt:lpstr>Who Doesn’t Want to Do Something BIG?</vt:lpstr>
      <vt:lpstr>Yeah, right.</vt:lpstr>
      <vt:lpstr>Is there a cause that is truly fulfilling…?</vt:lpstr>
      <vt:lpstr>Knowing God and being known by Him. Being used to tell the whole world how great He is!</vt:lpstr>
      <vt:lpstr>John 17.13-19</vt:lpstr>
      <vt:lpstr>PowerPoint Presentation</vt:lpstr>
      <vt:lpstr>PowerPoint Presentation</vt:lpstr>
      <vt:lpstr>John 17.13-19</vt:lpstr>
      <vt:lpstr>1st Feature of Missions - Joy</vt:lpstr>
      <vt:lpstr>2nd Feature of Missions - Power</vt:lpstr>
      <vt:lpstr>How BIG is this purpose?</vt:lpstr>
      <vt:lpstr>How BIG is this purpose?</vt:lpstr>
      <vt:lpstr>How BIG is this purpose?</vt:lpstr>
      <vt:lpstr>PowerPoint Presentation</vt:lpstr>
      <vt:lpstr>BIG starts small</vt:lpstr>
      <vt:lpstr>BIG starts small</vt:lpstr>
      <vt:lpstr>BIG starts small</vt:lpstr>
      <vt:lpstr>PowerPoint Presentation</vt:lpstr>
      <vt:lpstr>PowerPoint Presentation</vt:lpstr>
      <vt:lpstr>Do Something BIG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John 17.13-19</dc:title>
  <dc:creator>Todd Muller</dc:creator>
  <cp:lastModifiedBy>Todd Muller</cp:lastModifiedBy>
  <cp:revision>2</cp:revision>
  <dcterms:created xsi:type="dcterms:W3CDTF">2019-02-23T22:29:38Z</dcterms:created>
  <dcterms:modified xsi:type="dcterms:W3CDTF">2019-02-24T01:46:10Z</dcterms:modified>
</cp:coreProperties>
</file>